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80" r:id="rId3"/>
    <p:sldId id="275" r:id="rId4"/>
    <p:sldId id="258" r:id="rId5"/>
    <p:sldId id="257" r:id="rId6"/>
    <p:sldId id="261" r:id="rId7"/>
    <p:sldId id="262" r:id="rId8"/>
    <p:sldId id="276" r:id="rId9"/>
    <p:sldId id="279" r:id="rId10"/>
    <p:sldId id="263" r:id="rId11"/>
    <p:sldId id="264" r:id="rId12"/>
    <p:sldId id="265" r:id="rId13"/>
    <p:sldId id="270" r:id="rId14"/>
    <p:sldId id="274" r:id="rId15"/>
    <p:sldId id="271" r:id="rId16"/>
    <p:sldId id="259" r:id="rId17"/>
    <p:sldId id="267" r:id="rId18"/>
    <p:sldId id="269" r:id="rId19"/>
    <p:sldId id="260" r:id="rId20"/>
    <p:sldId id="268" r:id="rId21"/>
    <p:sldId id="272" r:id="rId22"/>
    <p:sldId id="266" r:id="rId23"/>
    <p:sldId id="278" r:id="rId24"/>
    <p:sldId id="27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29"/>
    <p:restoredTop sz="94694"/>
  </p:normalViewPr>
  <p:slideViewPr>
    <p:cSldViewPr snapToGrid="0">
      <p:cViewPr varScale="1">
        <p:scale>
          <a:sx n="117" d="100"/>
          <a:sy n="117" d="100"/>
        </p:scale>
        <p:origin x="8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EF9862-F263-1B45-8412-50240A5801C7}" type="datetimeFigureOut">
              <a:rPr lang="en-US" smtClean="0"/>
              <a:t>11/5/21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4ADBDC-DE03-7542-BC7B-6295B5865003}" type="slidenum">
              <a:rPr lang="en-US" smtClean="0"/>
              <a:t>‹#›</a:t>
            </a:fld>
            <a:endParaRPr lang="en-US"/>
          </a:p>
        </p:txBody>
      </p:sp>
    </p:spTree>
    <p:extLst>
      <p:ext uri="{BB962C8B-B14F-4D97-AF65-F5344CB8AC3E}">
        <p14:creationId xmlns:p14="http://schemas.microsoft.com/office/powerpoint/2010/main" val="16956926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YouTube recommender</a:t>
            </a:r>
          </a:p>
          <a:p>
            <a:endParaRPr lang="en-US" dirty="0"/>
          </a:p>
        </p:txBody>
      </p:sp>
      <p:sp>
        <p:nvSpPr>
          <p:cNvPr id="4" name="Slide Number Placeholder 3"/>
          <p:cNvSpPr>
            <a:spLocks noGrp="1"/>
          </p:cNvSpPr>
          <p:nvPr>
            <p:ph type="sldNum" sz="quarter" idx="5"/>
          </p:nvPr>
        </p:nvSpPr>
        <p:spPr/>
        <p:txBody>
          <a:bodyPr/>
          <a:lstStyle/>
          <a:p>
            <a:fld id="{8B4ADBDC-DE03-7542-BC7B-6295B5865003}" type="slidenum">
              <a:rPr lang="en-US" smtClean="0"/>
              <a:t>3</a:t>
            </a:fld>
            <a:endParaRPr lang="en-US"/>
          </a:p>
        </p:txBody>
      </p:sp>
    </p:spTree>
    <p:extLst>
      <p:ext uri="{BB962C8B-B14F-4D97-AF65-F5344CB8AC3E}">
        <p14:creationId xmlns:p14="http://schemas.microsoft.com/office/powerpoint/2010/main" val="3208995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F59C7-17F5-A24E-9350-20149AAB8F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CF9936-9535-1245-A3AC-50976F01A7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3810527-65F0-204B-8D37-812FD0D6140E}"/>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5" name="Footer Placeholder 4">
            <a:extLst>
              <a:ext uri="{FF2B5EF4-FFF2-40B4-BE49-F238E27FC236}">
                <a16:creationId xmlns:a16="http://schemas.microsoft.com/office/drawing/2014/main" id="{3E57CB51-B30F-DA4B-AAD1-7F6F39768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A8ED61-9A8E-4B47-9BAC-95C3093149B8}"/>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255792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DD5A5-3947-EE47-A6CF-C0779117FC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777213-EED3-4144-9CC1-BBAA358722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D0FF59-D9DC-B344-8654-922A9FBDFAE7}"/>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5" name="Footer Placeholder 4">
            <a:extLst>
              <a:ext uri="{FF2B5EF4-FFF2-40B4-BE49-F238E27FC236}">
                <a16:creationId xmlns:a16="http://schemas.microsoft.com/office/drawing/2014/main" id="{57C3C8FD-AFF1-244F-B679-4C780A80B6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E5F60F-5CB2-FE48-87A4-17720EC815BC}"/>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3727934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93DA72-0104-0E41-9491-19C32A87BA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1668B4-AD63-6542-A2D4-8D6C003100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6B28E3-88DE-7F4B-9EB5-15E50B8C8DCC}"/>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5" name="Footer Placeholder 4">
            <a:extLst>
              <a:ext uri="{FF2B5EF4-FFF2-40B4-BE49-F238E27FC236}">
                <a16:creationId xmlns:a16="http://schemas.microsoft.com/office/drawing/2014/main" id="{E0D10EE7-7087-A94E-AD61-91AB09E088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DEF30F-F703-9E4D-AC54-4D222E809948}"/>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964563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46686-A463-FA4A-B13A-CC9B44D02D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00D2FE-E641-7E41-9FB4-2A54340206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B2BB60-65B7-BA4B-9366-5EE28162665D}"/>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5" name="Footer Placeholder 4">
            <a:extLst>
              <a:ext uri="{FF2B5EF4-FFF2-40B4-BE49-F238E27FC236}">
                <a16:creationId xmlns:a16="http://schemas.microsoft.com/office/drawing/2014/main" id="{368F83D1-6A07-8443-B04E-29BBF1D09F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113384-1BA3-8E42-8811-8E061C7EC495}"/>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1023996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8499B-CE45-BB4B-95DB-318219C8C2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F18E8E5-6E81-8445-A150-40C4BF195E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64AAB8-856B-5248-8859-EF50848AAF04}"/>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5" name="Footer Placeholder 4">
            <a:extLst>
              <a:ext uri="{FF2B5EF4-FFF2-40B4-BE49-F238E27FC236}">
                <a16:creationId xmlns:a16="http://schemas.microsoft.com/office/drawing/2014/main" id="{F55FEF6C-3CAA-CB4F-938B-DBF85A1A97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498CAD-44A7-F643-B416-2EBB5264D552}"/>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19924283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AEEA0-545B-BF48-9001-589772ED8E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5465EE-83F6-B845-B15F-5934063B77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C2D795-5BE6-584C-8161-9F1C0EA5A0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AE3432B-ABF0-1648-A6DA-89A338AC323B}"/>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6" name="Footer Placeholder 5">
            <a:extLst>
              <a:ext uri="{FF2B5EF4-FFF2-40B4-BE49-F238E27FC236}">
                <a16:creationId xmlns:a16="http://schemas.microsoft.com/office/drawing/2014/main" id="{BA241A86-D588-5340-BE86-C832E686F4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AA040F-B173-2048-8DFA-6A2AAF33F683}"/>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1218308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D638F-AEBE-4846-B98B-819B6A95D72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D7C900-3C84-0A45-AED5-3469798D75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479DF5-6F19-4D41-BBD6-30AFDCB7B5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F13606-F817-5941-A944-CF45F93348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BE3A02-5B99-1B41-AD1D-C8548A2B9F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2ED1A5-9652-E245-B483-D9C9ABC4C8A8}"/>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8" name="Footer Placeholder 7">
            <a:extLst>
              <a:ext uri="{FF2B5EF4-FFF2-40B4-BE49-F238E27FC236}">
                <a16:creationId xmlns:a16="http://schemas.microsoft.com/office/drawing/2014/main" id="{1D4DB597-3711-C245-8DEA-B69BB267CA2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96D519-8F0C-154F-8B55-0FAE1A36E531}"/>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3673241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A6341-0BA6-CF41-80B4-B3BAA0FC03D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8D8EB4-1547-2741-B765-DF33963A05C0}"/>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4" name="Footer Placeholder 3">
            <a:extLst>
              <a:ext uri="{FF2B5EF4-FFF2-40B4-BE49-F238E27FC236}">
                <a16:creationId xmlns:a16="http://schemas.microsoft.com/office/drawing/2014/main" id="{6FD67622-BB75-E14E-8AA8-D7971E8818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172992-9F12-D141-946A-6683EBE444C7}"/>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189548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9110F2-AD49-6F46-8B46-1622C570E315}"/>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3" name="Footer Placeholder 2">
            <a:extLst>
              <a:ext uri="{FF2B5EF4-FFF2-40B4-BE49-F238E27FC236}">
                <a16:creationId xmlns:a16="http://schemas.microsoft.com/office/drawing/2014/main" id="{5E1007E5-3B30-B54F-BF59-DE301F10F7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CBC0097-55C1-CC46-9665-8DCB3098BEB8}"/>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3986646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DC012-467B-DF40-9097-D5EBC8A41F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F848A8E-00F3-DF49-A20B-F5741AC26C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B2EA1D5-3636-544D-8A2E-B67F3F6B2E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0A7B69-2EC7-CE49-B290-7AEEA3FF1492}"/>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6" name="Footer Placeholder 5">
            <a:extLst>
              <a:ext uri="{FF2B5EF4-FFF2-40B4-BE49-F238E27FC236}">
                <a16:creationId xmlns:a16="http://schemas.microsoft.com/office/drawing/2014/main" id="{8C57198E-130B-F241-B86D-67ACC6A503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C5865D-06E0-9441-892B-B2428C7C3EA4}"/>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3236946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20CC6-13CB-1243-90EC-CE6497BCFA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5A1A9A-49E7-A74C-8D1E-BB4148289C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E4D0ED-C43E-6E45-9905-C6C19D1A61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3E23FE-59E6-E141-ADAD-BF431DFD3EDC}"/>
              </a:ext>
            </a:extLst>
          </p:cNvPr>
          <p:cNvSpPr>
            <a:spLocks noGrp="1"/>
          </p:cNvSpPr>
          <p:nvPr>
            <p:ph type="dt" sz="half" idx="10"/>
          </p:nvPr>
        </p:nvSpPr>
        <p:spPr/>
        <p:txBody>
          <a:bodyPr/>
          <a:lstStyle/>
          <a:p>
            <a:fld id="{69B74953-AA82-7C4D-ABC2-74CC9DF6DA7C}" type="datetimeFigureOut">
              <a:rPr lang="en-US" smtClean="0"/>
              <a:t>11/5/21</a:t>
            </a:fld>
            <a:endParaRPr lang="en-US"/>
          </a:p>
        </p:txBody>
      </p:sp>
      <p:sp>
        <p:nvSpPr>
          <p:cNvPr id="6" name="Footer Placeholder 5">
            <a:extLst>
              <a:ext uri="{FF2B5EF4-FFF2-40B4-BE49-F238E27FC236}">
                <a16:creationId xmlns:a16="http://schemas.microsoft.com/office/drawing/2014/main" id="{2BD4BC73-FA07-174D-8926-86BFD2514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7C2692-CBC6-0340-B2EA-FFA5043BD2B6}"/>
              </a:ext>
            </a:extLst>
          </p:cNvPr>
          <p:cNvSpPr>
            <a:spLocks noGrp="1"/>
          </p:cNvSpPr>
          <p:nvPr>
            <p:ph type="sldNum" sz="quarter" idx="12"/>
          </p:nvPr>
        </p:nvSpPr>
        <p:spPr/>
        <p:txBody>
          <a:bodyPr/>
          <a:lstStyle/>
          <a:p>
            <a:fld id="{A1D6ECD4-31FB-3343-8916-906176745142}" type="slidenum">
              <a:rPr lang="en-US" smtClean="0"/>
              <a:t>‹#›</a:t>
            </a:fld>
            <a:endParaRPr lang="en-US"/>
          </a:p>
        </p:txBody>
      </p:sp>
    </p:spTree>
    <p:extLst>
      <p:ext uri="{BB962C8B-B14F-4D97-AF65-F5344CB8AC3E}">
        <p14:creationId xmlns:p14="http://schemas.microsoft.com/office/powerpoint/2010/main" val="143385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2AA3FA-DBBC-2A46-A1F1-AA1B3B826E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8F0D7A-EB92-184E-932D-8BE97CFD7A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5774A2-C1FA-624C-ACB8-E77EFB4AB3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B74953-AA82-7C4D-ABC2-74CC9DF6DA7C}" type="datetimeFigureOut">
              <a:rPr lang="en-US" smtClean="0"/>
              <a:t>11/5/21</a:t>
            </a:fld>
            <a:endParaRPr lang="en-US"/>
          </a:p>
        </p:txBody>
      </p:sp>
      <p:sp>
        <p:nvSpPr>
          <p:cNvPr id="5" name="Footer Placeholder 4">
            <a:extLst>
              <a:ext uri="{FF2B5EF4-FFF2-40B4-BE49-F238E27FC236}">
                <a16:creationId xmlns:a16="http://schemas.microsoft.com/office/drawing/2014/main" id="{FC5599CD-8FB0-8D44-8E36-6DCC6C3BC8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BE9A330-327C-444E-A1E9-07B44C1A3A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D6ECD4-31FB-3343-8916-906176745142}" type="slidenum">
              <a:rPr lang="en-US" smtClean="0"/>
              <a:t>‹#›</a:t>
            </a:fld>
            <a:endParaRPr lang="en-US"/>
          </a:p>
        </p:txBody>
      </p:sp>
    </p:spTree>
    <p:extLst>
      <p:ext uri="{BB962C8B-B14F-4D97-AF65-F5344CB8AC3E}">
        <p14:creationId xmlns:p14="http://schemas.microsoft.com/office/powerpoint/2010/main" val="15151331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cacm.acm.org/magazines/2021/4/251365-the-impossibility-of-fairness/fulltext" TargetMode="External"/><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cacm.acm.org/magazines/2021/4/251365-the-impossibility-of-fairness/fulltext"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hyperlink" Target="https://www.pnas.org/content/117/15/8398.short"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9CD84-6917-9841-8FA7-E68790AE6750}"/>
              </a:ext>
            </a:extLst>
          </p:cNvPr>
          <p:cNvSpPr>
            <a:spLocks noGrp="1"/>
          </p:cNvSpPr>
          <p:nvPr>
            <p:ph type="ctrTitle"/>
          </p:nvPr>
        </p:nvSpPr>
        <p:spPr/>
        <p:txBody>
          <a:bodyPr/>
          <a:lstStyle/>
          <a:p>
            <a:r>
              <a:rPr lang="en-US" dirty="0"/>
              <a:t>Ethics and Fairness</a:t>
            </a:r>
          </a:p>
        </p:txBody>
      </p:sp>
      <p:sp>
        <p:nvSpPr>
          <p:cNvPr id="3" name="Subtitle 2">
            <a:extLst>
              <a:ext uri="{FF2B5EF4-FFF2-40B4-BE49-F238E27FC236}">
                <a16:creationId xmlns:a16="http://schemas.microsoft.com/office/drawing/2014/main" id="{7B0033BE-AA07-924E-8895-F01D9AB9AB86}"/>
              </a:ext>
            </a:extLst>
          </p:cNvPr>
          <p:cNvSpPr>
            <a:spLocks noGrp="1"/>
          </p:cNvSpPr>
          <p:nvPr>
            <p:ph type="subTitle" idx="1"/>
          </p:nvPr>
        </p:nvSpPr>
        <p:spPr/>
        <p:txBody>
          <a:bodyPr/>
          <a:lstStyle/>
          <a:p>
            <a:r>
              <a:rPr lang="en-US" dirty="0"/>
              <a:t>DATA 202 – 2021-11-05</a:t>
            </a:r>
          </a:p>
        </p:txBody>
      </p:sp>
      <p:sp>
        <p:nvSpPr>
          <p:cNvPr id="4" name="TextBox 3">
            <a:extLst>
              <a:ext uri="{FF2B5EF4-FFF2-40B4-BE49-F238E27FC236}">
                <a16:creationId xmlns:a16="http://schemas.microsoft.com/office/drawing/2014/main" id="{1D054BD3-917E-0147-887C-3D71E1289EF6}"/>
              </a:ext>
            </a:extLst>
          </p:cNvPr>
          <p:cNvSpPr txBox="1"/>
          <p:nvPr/>
        </p:nvSpPr>
        <p:spPr>
          <a:xfrm>
            <a:off x="685800" y="4898571"/>
            <a:ext cx="9576789" cy="1200329"/>
          </a:xfrm>
          <a:prstGeom prst="rect">
            <a:avLst/>
          </a:prstGeom>
          <a:noFill/>
        </p:spPr>
        <p:txBody>
          <a:bodyPr wrap="none" rtlCol="0">
            <a:spAutoFit/>
          </a:bodyPr>
          <a:lstStyle/>
          <a:p>
            <a:r>
              <a:rPr lang="en-US" dirty="0"/>
              <a:t>Objectives:</a:t>
            </a:r>
          </a:p>
          <a:p>
            <a:pPr marL="285750" indent="-285750">
              <a:buFontTx/>
              <a:buChar char="-"/>
            </a:pPr>
            <a:r>
              <a:rPr lang="en-US" dirty="0"/>
              <a:t>Identify examples of data-driven systems that have societal impacts</a:t>
            </a:r>
          </a:p>
          <a:p>
            <a:pPr marL="285750" indent="-285750">
              <a:buFontTx/>
              <a:buChar char="-"/>
            </a:pPr>
            <a:r>
              <a:rPr lang="en-US" dirty="0"/>
              <a:t>Contrast incompatible notions of classifier fairness (e.g., balancing </a:t>
            </a:r>
            <a:r>
              <a:rPr lang="en-US" i="1" dirty="0"/>
              <a:t>statistical parity</a:t>
            </a:r>
            <a:r>
              <a:rPr lang="en-US" dirty="0"/>
              <a:t> vs </a:t>
            </a:r>
            <a:r>
              <a:rPr lang="en-US" i="1" dirty="0"/>
              <a:t>error rates</a:t>
            </a:r>
            <a:r>
              <a:rPr lang="en-US" dirty="0"/>
              <a:t>)</a:t>
            </a:r>
          </a:p>
          <a:p>
            <a:pPr marL="285750" indent="-285750">
              <a:buFontTx/>
              <a:buChar char="-"/>
            </a:pPr>
            <a:r>
              <a:rPr lang="en-US" dirty="0"/>
              <a:t>Identify ethical considerations relevant to a data-driven system</a:t>
            </a:r>
          </a:p>
        </p:txBody>
      </p:sp>
    </p:spTree>
    <p:extLst>
      <p:ext uri="{BB962C8B-B14F-4D97-AF65-F5344CB8AC3E}">
        <p14:creationId xmlns:p14="http://schemas.microsoft.com/office/powerpoint/2010/main" val="3754127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826B3-3E1C-174B-861B-76BEA379882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2C2DCF3-CCAB-6540-A6CE-7D23BBFDCF8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1E678FC-235D-8548-895A-8396B07EC83E}"/>
              </a:ext>
            </a:extLst>
          </p:cNvPr>
          <p:cNvPicPr>
            <a:picLocks noChangeAspect="1"/>
          </p:cNvPicPr>
          <p:nvPr/>
        </p:nvPicPr>
        <p:blipFill>
          <a:blip r:embed="rId2"/>
          <a:stretch>
            <a:fillRect/>
          </a:stretch>
        </p:blipFill>
        <p:spPr>
          <a:xfrm>
            <a:off x="1003300" y="550720"/>
            <a:ext cx="10185400" cy="5613400"/>
          </a:xfrm>
          <a:prstGeom prst="rect">
            <a:avLst/>
          </a:prstGeom>
        </p:spPr>
      </p:pic>
      <p:pic>
        <p:nvPicPr>
          <p:cNvPr id="5" name="Picture 4">
            <a:extLst>
              <a:ext uri="{FF2B5EF4-FFF2-40B4-BE49-F238E27FC236}">
                <a16:creationId xmlns:a16="http://schemas.microsoft.com/office/drawing/2014/main" id="{31FA4AF6-BFF8-2845-82EE-A68B67176319}"/>
              </a:ext>
            </a:extLst>
          </p:cNvPr>
          <p:cNvPicPr>
            <a:picLocks noChangeAspect="1"/>
          </p:cNvPicPr>
          <p:nvPr/>
        </p:nvPicPr>
        <p:blipFill>
          <a:blip r:embed="rId3"/>
          <a:stretch>
            <a:fillRect/>
          </a:stretch>
        </p:blipFill>
        <p:spPr>
          <a:xfrm>
            <a:off x="54796" y="26988"/>
            <a:ext cx="2108200" cy="406400"/>
          </a:xfrm>
          <a:prstGeom prst="rect">
            <a:avLst/>
          </a:prstGeom>
        </p:spPr>
      </p:pic>
    </p:spTree>
    <p:extLst>
      <p:ext uri="{BB962C8B-B14F-4D97-AF65-F5344CB8AC3E}">
        <p14:creationId xmlns:p14="http://schemas.microsoft.com/office/powerpoint/2010/main" val="6863961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BE2CD-30FB-3349-B7AB-FC8CC56DB3E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AC6A966-70CC-6A40-BD54-40533EB97DE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D7EEBE7-2615-8C41-9DBA-6135979A174E}"/>
              </a:ext>
            </a:extLst>
          </p:cNvPr>
          <p:cNvPicPr>
            <a:picLocks noChangeAspect="1"/>
          </p:cNvPicPr>
          <p:nvPr/>
        </p:nvPicPr>
        <p:blipFill>
          <a:blip r:embed="rId2"/>
          <a:stretch>
            <a:fillRect/>
          </a:stretch>
        </p:blipFill>
        <p:spPr>
          <a:xfrm>
            <a:off x="806450" y="654050"/>
            <a:ext cx="10579100" cy="5549900"/>
          </a:xfrm>
          <a:prstGeom prst="rect">
            <a:avLst/>
          </a:prstGeom>
        </p:spPr>
      </p:pic>
      <p:sp>
        <p:nvSpPr>
          <p:cNvPr id="5" name="Rectangle 4">
            <a:extLst>
              <a:ext uri="{FF2B5EF4-FFF2-40B4-BE49-F238E27FC236}">
                <a16:creationId xmlns:a16="http://schemas.microsoft.com/office/drawing/2014/main" id="{9D168966-FE96-D547-AD93-B21A1F885ECA}"/>
              </a:ext>
            </a:extLst>
          </p:cNvPr>
          <p:cNvSpPr/>
          <p:nvPr/>
        </p:nvSpPr>
        <p:spPr>
          <a:xfrm>
            <a:off x="-1" y="6596390"/>
            <a:ext cx="6651321" cy="261610"/>
          </a:xfrm>
          <a:prstGeom prst="rect">
            <a:avLst/>
          </a:prstGeom>
        </p:spPr>
        <p:txBody>
          <a:bodyPr wrap="square">
            <a:spAutoFit/>
          </a:bodyPr>
          <a:lstStyle/>
          <a:p>
            <a:r>
              <a:rPr lang="en-US" sz="1100" err="1"/>
              <a:t>Chouldechova</a:t>
            </a:r>
            <a:r>
              <a:rPr lang="en-US" sz="1100"/>
              <a:t> 2017. Fair prediction with disparate impact: A study of bias in recidivism prediction instruments</a:t>
            </a:r>
          </a:p>
        </p:txBody>
      </p:sp>
    </p:spTree>
    <p:extLst>
      <p:ext uri="{BB962C8B-B14F-4D97-AF65-F5344CB8AC3E}">
        <p14:creationId xmlns:p14="http://schemas.microsoft.com/office/powerpoint/2010/main" val="3875258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B6EE1-2790-8B44-992B-DCEC722E2444}"/>
              </a:ext>
            </a:extLst>
          </p:cNvPr>
          <p:cNvSpPr>
            <a:spLocks noGrp="1"/>
          </p:cNvSpPr>
          <p:nvPr>
            <p:ph type="title"/>
          </p:nvPr>
        </p:nvSpPr>
        <p:spPr/>
        <p:txBody>
          <a:bodyPr/>
          <a:lstStyle/>
          <a:p>
            <a:r>
              <a:rPr lang="en-US"/>
              <a:t>Confusion Matrix</a:t>
            </a:r>
          </a:p>
        </p:txBody>
      </p:sp>
      <p:sp>
        <p:nvSpPr>
          <p:cNvPr id="3" name="Content Placeholder 2">
            <a:extLst>
              <a:ext uri="{FF2B5EF4-FFF2-40B4-BE49-F238E27FC236}">
                <a16:creationId xmlns:a16="http://schemas.microsoft.com/office/drawing/2014/main" id="{7DAEFFAE-5E90-B24E-91A4-B7E9B175CB7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349E383-1272-7E40-A34B-1C4C3DFB43AD}"/>
              </a:ext>
            </a:extLst>
          </p:cNvPr>
          <p:cNvPicPr>
            <a:picLocks noChangeAspect="1"/>
          </p:cNvPicPr>
          <p:nvPr/>
        </p:nvPicPr>
        <p:blipFill rotWithShape="1">
          <a:blip r:embed="rId2"/>
          <a:srcRect r="46040" b="38235"/>
          <a:stretch/>
        </p:blipFill>
        <p:spPr>
          <a:xfrm>
            <a:off x="3327488" y="2216781"/>
            <a:ext cx="8309192" cy="3366188"/>
          </a:xfrm>
          <a:prstGeom prst="rect">
            <a:avLst/>
          </a:prstGeom>
        </p:spPr>
      </p:pic>
      <p:sp>
        <p:nvSpPr>
          <p:cNvPr id="5" name="Rectangle 4">
            <a:extLst>
              <a:ext uri="{FF2B5EF4-FFF2-40B4-BE49-F238E27FC236}">
                <a16:creationId xmlns:a16="http://schemas.microsoft.com/office/drawing/2014/main" id="{9145854C-4FF7-6344-9E55-357BF6E5CAA1}"/>
              </a:ext>
            </a:extLst>
          </p:cNvPr>
          <p:cNvSpPr/>
          <p:nvPr/>
        </p:nvSpPr>
        <p:spPr>
          <a:xfrm>
            <a:off x="0" y="6488668"/>
            <a:ext cx="5488490" cy="369332"/>
          </a:xfrm>
          <a:prstGeom prst="rect">
            <a:avLst/>
          </a:prstGeom>
        </p:spPr>
        <p:txBody>
          <a:bodyPr wrap="none">
            <a:spAutoFit/>
          </a:bodyPr>
          <a:lstStyle/>
          <a:p>
            <a:r>
              <a:rPr lang="en-US"/>
              <a:t>https://</a:t>
            </a:r>
            <a:r>
              <a:rPr lang="en-US" err="1"/>
              <a:t>en.wikipedia.org</a:t>
            </a:r>
            <a:r>
              <a:rPr lang="en-US"/>
              <a:t>/wiki/</a:t>
            </a:r>
            <a:r>
              <a:rPr lang="en-US" err="1"/>
              <a:t>Sensitivity_and_specificity</a:t>
            </a:r>
            <a:endParaRPr lang="en-US"/>
          </a:p>
        </p:txBody>
      </p:sp>
    </p:spTree>
    <p:extLst>
      <p:ext uri="{BB962C8B-B14F-4D97-AF65-F5344CB8AC3E}">
        <p14:creationId xmlns:p14="http://schemas.microsoft.com/office/powerpoint/2010/main" val="25521478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B6EE1-2790-8B44-992B-DCEC722E2444}"/>
              </a:ext>
            </a:extLst>
          </p:cNvPr>
          <p:cNvSpPr>
            <a:spLocks noGrp="1"/>
          </p:cNvSpPr>
          <p:nvPr>
            <p:ph type="title"/>
          </p:nvPr>
        </p:nvSpPr>
        <p:spPr/>
        <p:txBody>
          <a:bodyPr/>
          <a:lstStyle/>
          <a:p>
            <a:r>
              <a:rPr lang="en-US"/>
              <a:t>Confusion Matrix</a:t>
            </a:r>
          </a:p>
        </p:txBody>
      </p:sp>
      <p:sp>
        <p:nvSpPr>
          <p:cNvPr id="3" name="Content Placeholder 2">
            <a:extLst>
              <a:ext uri="{FF2B5EF4-FFF2-40B4-BE49-F238E27FC236}">
                <a16:creationId xmlns:a16="http://schemas.microsoft.com/office/drawing/2014/main" id="{7DAEFFAE-5E90-B24E-91A4-B7E9B175CB7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349E383-1272-7E40-A34B-1C4C3DFB43AD}"/>
              </a:ext>
            </a:extLst>
          </p:cNvPr>
          <p:cNvPicPr>
            <a:picLocks noChangeAspect="1"/>
          </p:cNvPicPr>
          <p:nvPr/>
        </p:nvPicPr>
        <p:blipFill rotWithShape="1">
          <a:blip r:embed="rId2"/>
          <a:srcRect r="23556" b="18823"/>
          <a:stretch/>
        </p:blipFill>
        <p:spPr>
          <a:xfrm>
            <a:off x="308517" y="1465545"/>
            <a:ext cx="9198737" cy="3457183"/>
          </a:xfrm>
          <a:prstGeom prst="rect">
            <a:avLst/>
          </a:prstGeom>
        </p:spPr>
      </p:pic>
    </p:spTree>
    <p:extLst>
      <p:ext uri="{BB962C8B-B14F-4D97-AF65-F5344CB8AC3E}">
        <p14:creationId xmlns:p14="http://schemas.microsoft.com/office/powerpoint/2010/main" val="2365564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EACC0-AEA2-AC44-8F7E-25340CC03827}"/>
              </a:ext>
            </a:extLst>
          </p:cNvPr>
          <p:cNvSpPr>
            <a:spLocks noGrp="1"/>
          </p:cNvSpPr>
          <p:nvPr>
            <p:ph type="title"/>
          </p:nvPr>
        </p:nvSpPr>
        <p:spPr/>
        <p:txBody>
          <a:bodyPr/>
          <a:lstStyle/>
          <a:p>
            <a:r>
              <a:rPr lang="en-US"/>
              <a:t>Impossibility of Fairness(?)</a:t>
            </a:r>
          </a:p>
        </p:txBody>
      </p:sp>
      <p:sp>
        <p:nvSpPr>
          <p:cNvPr id="3" name="Content Placeholder 2">
            <a:extLst>
              <a:ext uri="{FF2B5EF4-FFF2-40B4-BE49-F238E27FC236}">
                <a16:creationId xmlns:a16="http://schemas.microsoft.com/office/drawing/2014/main" id="{214A9224-0C36-4146-848A-65AFA3779CE0}"/>
              </a:ext>
            </a:extLst>
          </p:cNvPr>
          <p:cNvSpPr>
            <a:spLocks noGrp="1"/>
          </p:cNvSpPr>
          <p:nvPr>
            <p:ph idx="1"/>
          </p:nvPr>
        </p:nvSpPr>
        <p:spPr/>
        <p:txBody>
          <a:bodyPr>
            <a:normAutofit/>
          </a:bodyPr>
          <a:lstStyle/>
          <a:p>
            <a:pPr marL="0" indent="0">
              <a:buNone/>
            </a:pPr>
            <a:r>
              <a:rPr lang="en-US"/>
              <a:t>Pick no more than 2 of:</a:t>
            </a:r>
          </a:p>
          <a:p>
            <a:r>
              <a:rPr lang="en-US"/>
              <a:t>Predictive parity (if it says 40% will recidivate, about 40% recidivate)</a:t>
            </a:r>
          </a:p>
          <a:p>
            <a:r>
              <a:rPr lang="en-US"/>
              <a:t>Demographic parity (offer jobs to Black / White at same rate)</a:t>
            </a:r>
          </a:p>
          <a:p>
            <a:r>
              <a:rPr lang="en-US"/>
              <a:t>Equal false positive rates </a:t>
            </a:r>
          </a:p>
          <a:p>
            <a:r>
              <a:rPr lang="en-US"/>
              <a:t>Equal false negative rates</a:t>
            </a:r>
          </a:p>
          <a:p>
            <a:r>
              <a:rPr lang="en-US"/>
              <a:t>Equal accuracy</a:t>
            </a:r>
          </a:p>
          <a:p>
            <a:r>
              <a:rPr lang="en-US"/>
              <a:t>…</a:t>
            </a:r>
          </a:p>
        </p:txBody>
      </p:sp>
      <p:sp>
        <p:nvSpPr>
          <p:cNvPr id="4" name="Rectangle 3">
            <a:extLst>
              <a:ext uri="{FF2B5EF4-FFF2-40B4-BE49-F238E27FC236}">
                <a16:creationId xmlns:a16="http://schemas.microsoft.com/office/drawing/2014/main" id="{B8DAA37B-D1F2-A346-B7F5-82C99D1AE7F4}"/>
              </a:ext>
            </a:extLst>
          </p:cNvPr>
          <p:cNvSpPr/>
          <p:nvPr/>
        </p:nvSpPr>
        <p:spPr>
          <a:xfrm>
            <a:off x="-1" y="6596390"/>
            <a:ext cx="11060483" cy="261610"/>
          </a:xfrm>
          <a:prstGeom prst="rect">
            <a:avLst/>
          </a:prstGeom>
        </p:spPr>
        <p:txBody>
          <a:bodyPr wrap="square">
            <a:spAutoFit/>
          </a:bodyPr>
          <a:lstStyle/>
          <a:p>
            <a:r>
              <a:rPr lang="en-US" sz="1100" err="1"/>
              <a:t>Chouldechova</a:t>
            </a:r>
            <a:r>
              <a:rPr lang="en-US" sz="1100"/>
              <a:t> 2017. Fair prediction with disparate impact: A study of bias in recidivism prediction instruments; extended based on slides by Arvind Narayanan</a:t>
            </a:r>
          </a:p>
        </p:txBody>
      </p:sp>
    </p:spTree>
    <p:extLst>
      <p:ext uri="{BB962C8B-B14F-4D97-AF65-F5344CB8AC3E}">
        <p14:creationId xmlns:p14="http://schemas.microsoft.com/office/powerpoint/2010/main" val="2166754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B9B64-D0F6-0E48-A3CE-25BB6EE051F9}"/>
              </a:ext>
            </a:extLst>
          </p:cNvPr>
          <p:cNvSpPr>
            <a:spLocks noGrp="1"/>
          </p:cNvSpPr>
          <p:nvPr>
            <p:ph type="title"/>
          </p:nvPr>
        </p:nvSpPr>
        <p:spPr/>
        <p:txBody>
          <a:bodyPr/>
          <a:lstStyle/>
          <a:p>
            <a:r>
              <a:rPr lang="en-US"/>
              <a:t>Automating High-Stakes Decisions</a:t>
            </a:r>
          </a:p>
        </p:txBody>
      </p:sp>
      <p:sp>
        <p:nvSpPr>
          <p:cNvPr id="3" name="Content Placeholder 2">
            <a:extLst>
              <a:ext uri="{FF2B5EF4-FFF2-40B4-BE49-F238E27FC236}">
                <a16:creationId xmlns:a16="http://schemas.microsoft.com/office/drawing/2014/main" id="{FB0B785E-A12C-944F-AB9E-48702DD29F63}"/>
              </a:ext>
            </a:extLst>
          </p:cNvPr>
          <p:cNvSpPr>
            <a:spLocks noGrp="1"/>
          </p:cNvSpPr>
          <p:nvPr>
            <p:ph idx="1"/>
          </p:nvPr>
        </p:nvSpPr>
        <p:spPr/>
        <p:txBody>
          <a:bodyPr/>
          <a:lstStyle/>
          <a:p>
            <a:r>
              <a:rPr lang="en-US"/>
              <a:t>What credit score should be required to get a certain loan?</a:t>
            </a:r>
          </a:p>
          <a:p>
            <a:r>
              <a:rPr lang="en-US"/>
              <a:t>Which defendants should be freed until their trial?</a:t>
            </a:r>
          </a:p>
          <a:p>
            <a:r>
              <a:rPr lang="en-US"/>
              <a:t>Which candidates should get a certain job?</a:t>
            </a:r>
          </a:p>
          <a:p>
            <a:r>
              <a:rPr lang="en-US"/>
              <a:t>Which students should get into a university?</a:t>
            </a:r>
          </a:p>
          <a:p>
            <a:pPr marL="0" indent="0">
              <a:buNone/>
            </a:pPr>
            <a:endParaRPr lang="en-US"/>
          </a:p>
        </p:txBody>
      </p:sp>
    </p:spTree>
    <p:extLst>
      <p:ext uri="{BB962C8B-B14F-4D97-AF65-F5344CB8AC3E}">
        <p14:creationId xmlns:p14="http://schemas.microsoft.com/office/powerpoint/2010/main" val="8907693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40E685-8557-2641-A0C1-5D444097D80E}"/>
              </a:ext>
            </a:extLst>
          </p:cNvPr>
          <p:cNvSpPr>
            <a:spLocks noGrp="1"/>
          </p:cNvSpPr>
          <p:nvPr>
            <p:ph type="title"/>
          </p:nvPr>
        </p:nvSpPr>
        <p:spPr/>
        <p:txBody>
          <a:bodyPr/>
          <a:lstStyle/>
          <a:p>
            <a:r>
              <a:rPr lang="en-US"/>
              <a:t>Characteristics of these decisions</a:t>
            </a:r>
          </a:p>
        </p:txBody>
      </p:sp>
      <p:sp>
        <p:nvSpPr>
          <p:cNvPr id="6" name="Content Placeholder 5">
            <a:extLst>
              <a:ext uri="{FF2B5EF4-FFF2-40B4-BE49-F238E27FC236}">
                <a16:creationId xmlns:a16="http://schemas.microsoft.com/office/drawing/2014/main" id="{15CE8615-73D3-E745-AF41-02577DC08E22}"/>
              </a:ext>
            </a:extLst>
          </p:cNvPr>
          <p:cNvSpPr>
            <a:spLocks noGrp="1"/>
          </p:cNvSpPr>
          <p:nvPr>
            <p:ph idx="1"/>
          </p:nvPr>
        </p:nvSpPr>
        <p:spPr/>
        <p:txBody>
          <a:bodyPr/>
          <a:lstStyle/>
          <a:p>
            <a:r>
              <a:rPr lang="en-US" dirty="0"/>
              <a:t>Decisions try to predict the future</a:t>
            </a:r>
          </a:p>
          <a:p>
            <a:pPr marL="457200" lvl="1" indent="0">
              <a:buNone/>
            </a:pPr>
            <a:r>
              <a:rPr lang="en-US" dirty="0"/>
              <a:t>Will they repay the loan? Commit another crime? Succeed at the job?</a:t>
            </a:r>
          </a:p>
          <a:p>
            <a:r>
              <a:rPr lang="en-US" dirty="0"/>
              <a:t>Quantifiable measures used</a:t>
            </a:r>
          </a:p>
          <a:p>
            <a:pPr marL="457200" lvl="1" indent="0">
              <a:buNone/>
            </a:pPr>
            <a:r>
              <a:rPr lang="en-US" dirty="0"/>
              <a:t>Income, past arrests, …</a:t>
            </a:r>
          </a:p>
          <a:p>
            <a:r>
              <a:rPr lang="en-US" dirty="0"/>
              <a:t>Measures may not reflect reality</a:t>
            </a:r>
          </a:p>
          <a:p>
            <a:pPr marL="457200" lvl="1" indent="0">
              <a:buNone/>
            </a:pPr>
            <a:r>
              <a:rPr lang="en-US" dirty="0"/>
              <a:t>Arrests ≠ crimes, current income ≠ ability to pay</a:t>
            </a:r>
          </a:p>
          <a:p>
            <a:r>
              <a:rPr lang="en-US" dirty="0"/>
              <a:t>Measures may not reflect values</a:t>
            </a:r>
          </a:p>
          <a:p>
            <a:pPr marL="457200" lvl="1" indent="0">
              <a:buNone/>
            </a:pPr>
            <a:r>
              <a:rPr lang="en-US" dirty="0"/>
              <a:t>Historical redlining -&gt; lower current income, incarceration weakens families, …</a:t>
            </a:r>
          </a:p>
          <a:p>
            <a:r>
              <a:rPr lang="en-US" dirty="0"/>
              <a:t>AI systems encode a policy</a:t>
            </a:r>
          </a:p>
          <a:p>
            <a:endParaRPr lang="en-US" dirty="0"/>
          </a:p>
        </p:txBody>
      </p:sp>
    </p:spTree>
    <p:extLst>
      <p:ext uri="{BB962C8B-B14F-4D97-AF65-F5344CB8AC3E}">
        <p14:creationId xmlns:p14="http://schemas.microsoft.com/office/powerpoint/2010/main" val="39474907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0470C-E72B-9741-83DC-71CD849E1AE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66315AB-1406-6041-888D-A361C3C70900}"/>
              </a:ext>
            </a:extLst>
          </p:cNvPr>
          <p:cNvSpPr>
            <a:spLocks noGrp="1"/>
          </p:cNvSpPr>
          <p:nvPr>
            <p:ph idx="1"/>
          </p:nvPr>
        </p:nvSpPr>
        <p:spPr/>
        <p:txBody>
          <a:bodyPr/>
          <a:lstStyle/>
          <a:p>
            <a:endParaRPr lang="en-US"/>
          </a:p>
        </p:txBody>
      </p:sp>
      <p:pic>
        <p:nvPicPr>
          <p:cNvPr id="1026" name="Picture 2">
            <a:extLst>
              <a:ext uri="{FF2B5EF4-FFF2-40B4-BE49-F238E27FC236}">
                <a16:creationId xmlns:a16="http://schemas.microsoft.com/office/drawing/2014/main" id="{4D9D8C96-FDBC-374B-8988-459A131693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05631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8DE76FFB-0CBC-A24C-AB60-EDD2313AE47F}"/>
              </a:ext>
            </a:extLst>
          </p:cNvPr>
          <p:cNvSpPr/>
          <p:nvPr/>
        </p:nvSpPr>
        <p:spPr>
          <a:xfrm>
            <a:off x="0" y="6492875"/>
            <a:ext cx="11624153" cy="338554"/>
          </a:xfrm>
          <a:prstGeom prst="rect">
            <a:avLst/>
          </a:prstGeom>
        </p:spPr>
        <p:txBody>
          <a:bodyPr wrap="square">
            <a:spAutoFit/>
          </a:bodyPr>
          <a:lstStyle/>
          <a:p>
            <a:r>
              <a:rPr lang="en-US" sz="1600" err="1"/>
              <a:t>Friedler</a:t>
            </a:r>
            <a:r>
              <a:rPr lang="en-US" sz="1600"/>
              <a:t> et al., 2021. </a:t>
            </a:r>
            <a:r>
              <a:rPr lang="en-US" sz="1600">
                <a:hlinkClick r:id="rId3"/>
              </a:rPr>
              <a:t>The (</a:t>
            </a:r>
            <a:r>
              <a:rPr lang="en-US" sz="1600" err="1">
                <a:hlinkClick r:id="rId3"/>
              </a:rPr>
              <a:t>Im</a:t>
            </a:r>
            <a:r>
              <a:rPr lang="en-US" sz="1600">
                <a:hlinkClick r:id="rId3"/>
              </a:rPr>
              <a:t>)possibility of Fairness: Different Value Systems Require Different Mechanisms For Fair Decision Making</a:t>
            </a:r>
            <a:endParaRPr lang="en-US" sz="1600"/>
          </a:p>
        </p:txBody>
      </p:sp>
    </p:spTree>
    <p:extLst>
      <p:ext uri="{BB962C8B-B14F-4D97-AF65-F5344CB8AC3E}">
        <p14:creationId xmlns:p14="http://schemas.microsoft.com/office/powerpoint/2010/main" val="17489707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3E1A8-8CB2-234A-8914-BA15B33C80A2}"/>
              </a:ext>
            </a:extLst>
          </p:cNvPr>
          <p:cNvSpPr>
            <a:spLocks noGrp="1"/>
          </p:cNvSpPr>
          <p:nvPr>
            <p:ph type="title"/>
          </p:nvPr>
        </p:nvSpPr>
        <p:spPr/>
        <p:txBody>
          <a:bodyPr/>
          <a:lstStyle/>
          <a:p>
            <a:r>
              <a:rPr lang="en-US"/>
              <a:t>Goals</a:t>
            </a:r>
          </a:p>
        </p:txBody>
      </p:sp>
      <p:sp>
        <p:nvSpPr>
          <p:cNvPr id="3" name="Content Placeholder 2">
            <a:extLst>
              <a:ext uri="{FF2B5EF4-FFF2-40B4-BE49-F238E27FC236}">
                <a16:creationId xmlns:a16="http://schemas.microsoft.com/office/drawing/2014/main" id="{9608DB0D-62B0-EA40-A3D7-7AEA855B4DA4}"/>
              </a:ext>
            </a:extLst>
          </p:cNvPr>
          <p:cNvSpPr>
            <a:spLocks noGrp="1"/>
          </p:cNvSpPr>
          <p:nvPr>
            <p:ph idx="1"/>
          </p:nvPr>
        </p:nvSpPr>
        <p:spPr/>
        <p:txBody>
          <a:bodyPr/>
          <a:lstStyle/>
          <a:p>
            <a:r>
              <a:rPr lang="en-US"/>
              <a:t>Individual fairness: similar people get similar decisions</a:t>
            </a:r>
          </a:p>
          <a:p>
            <a:r>
              <a:rPr lang="en-US"/>
              <a:t>Non-discrimination: similar groups get similar decisions</a:t>
            </a:r>
          </a:p>
          <a:p>
            <a:endParaRPr lang="en-US"/>
          </a:p>
          <a:p>
            <a:r>
              <a:rPr lang="en-US"/>
              <a:t>Algorithm (or policy) should aim to equalize, across groups:</a:t>
            </a:r>
          </a:p>
          <a:p>
            <a:pPr lvl="1"/>
            <a:r>
              <a:rPr lang="en-US"/>
              <a:t>Error rate</a:t>
            </a:r>
          </a:p>
          <a:p>
            <a:pPr lvl="1"/>
            <a:r>
              <a:rPr lang="en-US"/>
              <a:t>False positive rate</a:t>
            </a:r>
          </a:p>
          <a:p>
            <a:pPr lvl="1"/>
            <a:r>
              <a:rPr lang="en-US"/>
              <a:t>False negative rate</a:t>
            </a:r>
          </a:p>
          <a:p>
            <a:pPr lvl="1"/>
            <a:r>
              <a:rPr lang="en-US"/>
              <a:t>% classified positive</a:t>
            </a:r>
          </a:p>
          <a:p>
            <a:pPr lvl="1"/>
            <a:r>
              <a:rPr lang="en-US"/>
              <a:t>…</a:t>
            </a:r>
          </a:p>
          <a:p>
            <a:pPr marL="0" indent="0">
              <a:buNone/>
            </a:pPr>
            <a:endParaRPr lang="en-US"/>
          </a:p>
        </p:txBody>
      </p:sp>
    </p:spTree>
    <p:extLst>
      <p:ext uri="{BB962C8B-B14F-4D97-AF65-F5344CB8AC3E}">
        <p14:creationId xmlns:p14="http://schemas.microsoft.com/office/powerpoint/2010/main" val="7597549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7F9F3-2E8D-9949-A2E1-E2729B1D8B86}"/>
              </a:ext>
            </a:extLst>
          </p:cNvPr>
          <p:cNvSpPr>
            <a:spLocks noGrp="1"/>
          </p:cNvSpPr>
          <p:nvPr>
            <p:ph type="title"/>
          </p:nvPr>
        </p:nvSpPr>
        <p:spPr/>
        <p:txBody>
          <a:bodyPr/>
          <a:lstStyle/>
          <a:p>
            <a:r>
              <a:rPr lang="en-US"/>
              <a:t>Competing worldviews</a:t>
            </a:r>
          </a:p>
        </p:txBody>
      </p:sp>
      <p:sp>
        <p:nvSpPr>
          <p:cNvPr id="4" name="Content Placeholder 3">
            <a:extLst>
              <a:ext uri="{FF2B5EF4-FFF2-40B4-BE49-F238E27FC236}">
                <a16:creationId xmlns:a16="http://schemas.microsoft.com/office/drawing/2014/main" id="{606D3914-5ABA-F940-8D4B-3FB046F4A556}"/>
              </a:ext>
            </a:extLst>
          </p:cNvPr>
          <p:cNvSpPr>
            <a:spLocks noGrp="1"/>
          </p:cNvSpPr>
          <p:nvPr>
            <p:ph sz="half" idx="1"/>
          </p:nvPr>
        </p:nvSpPr>
        <p:spPr/>
        <p:txBody>
          <a:bodyPr/>
          <a:lstStyle/>
          <a:p>
            <a:pPr marL="0" indent="0">
              <a:buNone/>
            </a:pPr>
            <a:r>
              <a:rPr lang="en-US" b="1"/>
              <a:t>WYSIWYG</a:t>
            </a:r>
          </a:p>
          <a:p>
            <a:r>
              <a:rPr lang="en-US"/>
              <a:t>Measures are good enough (even if groups differ)</a:t>
            </a:r>
          </a:p>
          <a:p>
            <a:endParaRPr lang="en-US"/>
          </a:p>
          <a:p>
            <a:r>
              <a:rPr lang="en-US" b="1"/>
              <a:t>Individual fairness</a:t>
            </a:r>
            <a:r>
              <a:rPr lang="en-US"/>
              <a:t>: “Treat similar individuals similarly”</a:t>
            </a:r>
          </a:p>
        </p:txBody>
      </p:sp>
      <p:sp>
        <p:nvSpPr>
          <p:cNvPr id="5" name="Content Placeholder 4">
            <a:extLst>
              <a:ext uri="{FF2B5EF4-FFF2-40B4-BE49-F238E27FC236}">
                <a16:creationId xmlns:a16="http://schemas.microsoft.com/office/drawing/2014/main" id="{F778463C-108D-3546-A1DA-80648011565D}"/>
              </a:ext>
            </a:extLst>
          </p:cNvPr>
          <p:cNvSpPr>
            <a:spLocks noGrp="1"/>
          </p:cNvSpPr>
          <p:nvPr>
            <p:ph sz="half" idx="2"/>
          </p:nvPr>
        </p:nvSpPr>
        <p:spPr/>
        <p:txBody>
          <a:bodyPr/>
          <a:lstStyle/>
          <a:p>
            <a:pPr marL="0" indent="0">
              <a:buNone/>
            </a:pPr>
            <a:r>
              <a:rPr lang="en-US" b="1"/>
              <a:t>WAE</a:t>
            </a:r>
          </a:p>
          <a:p>
            <a:r>
              <a:rPr lang="en-US"/>
              <a:t>Each group has equal merit (so any differences in measures is a flaw to correct)</a:t>
            </a:r>
          </a:p>
          <a:p>
            <a:endParaRPr lang="en-US"/>
          </a:p>
          <a:p>
            <a:r>
              <a:rPr lang="en-US" b="1"/>
              <a:t>Group fairness</a:t>
            </a:r>
            <a:r>
              <a:rPr lang="en-US"/>
              <a:t>: “Equalize the outcomes between groups”</a:t>
            </a:r>
          </a:p>
        </p:txBody>
      </p:sp>
      <p:sp>
        <p:nvSpPr>
          <p:cNvPr id="6" name="Rectangle 5">
            <a:extLst>
              <a:ext uri="{FF2B5EF4-FFF2-40B4-BE49-F238E27FC236}">
                <a16:creationId xmlns:a16="http://schemas.microsoft.com/office/drawing/2014/main" id="{3B7CCA5F-DF34-7F46-870D-F477DF280063}"/>
              </a:ext>
            </a:extLst>
          </p:cNvPr>
          <p:cNvSpPr/>
          <p:nvPr/>
        </p:nvSpPr>
        <p:spPr>
          <a:xfrm>
            <a:off x="0" y="6492875"/>
            <a:ext cx="11624153" cy="338554"/>
          </a:xfrm>
          <a:prstGeom prst="rect">
            <a:avLst/>
          </a:prstGeom>
        </p:spPr>
        <p:txBody>
          <a:bodyPr wrap="square">
            <a:spAutoFit/>
          </a:bodyPr>
          <a:lstStyle/>
          <a:p>
            <a:r>
              <a:rPr lang="en-US" sz="1600" err="1"/>
              <a:t>Friedler</a:t>
            </a:r>
            <a:r>
              <a:rPr lang="en-US" sz="1600"/>
              <a:t> et al., 2021. </a:t>
            </a:r>
            <a:r>
              <a:rPr lang="en-US" sz="1600">
                <a:hlinkClick r:id="rId2"/>
              </a:rPr>
              <a:t>The (</a:t>
            </a:r>
            <a:r>
              <a:rPr lang="en-US" sz="1600" err="1">
                <a:hlinkClick r:id="rId2"/>
              </a:rPr>
              <a:t>Im</a:t>
            </a:r>
            <a:r>
              <a:rPr lang="en-US" sz="1600">
                <a:hlinkClick r:id="rId2"/>
              </a:rPr>
              <a:t>)possibility of Fairness: Different Value Systems Require Different Mechanisms For Fair Decision Making</a:t>
            </a:r>
            <a:endParaRPr lang="en-US" sz="1600"/>
          </a:p>
        </p:txBody>
      </p:sp>
    </p:spTree>
    <p:extLst>
      <p:ext uri="{BB962C8B-B14F-4D97-AF65-F5344CB8AC3E}">
        <p14:creationId xmlns:p14="http://schemas.microsoft.com/office/powerpoint/2010/main" val="3564188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642B7-B75E-B844-B606-EB87BA4ECC71}"/>
              </a:ext>
            </a:extLst>
          </p:cNvPr>
          <p:cNvSpPr>
            <a:spLocks noGrp="1"/>
          </p:cNvSpPr>
          <p:nvPr>
            <p:ph type="title"/>
          </p:nvPr>
        </p:nvSpPr>
        <p:spPr/>
        <p:txBody>
          <a:bodyPr/>
          <a:lstStyle/>
          <a:p>
            <a:r>
              <a:rPr lang="en-US" dirty="0"/>
              <a:t>Logistics</a:t>
            </a:r>
          </a:p>
        </p:txBody>
      </p:sp>
      <p:sp>
        <p:nvSpPr>
          <p:cNvPr id="3" name="Content Placeholder 2">
            <a:extLst>
              <a:ext uri="{FF2B5EF4-FFF2-40B4-BE49-F238E27FC236}">
                <a16:creationId xmlns:a16="http://schemas.microsoft.com/office/drawing/2014/main" id="{462A75A8-DF87-A941-9B6B-C706BFF253A0}"/>
              </a:ext>
            </a:extLst>
          </p:cNvPr>
          <p:cNvSpPr>
            <a:spLocks noGrp="1"/>
          </p:cNvSpPr>
          <p:nvPr>
            <p:ph idx="1"/>
          </p:nvPr>
        </p:nvSpPr>
        <p:spPr/>
        <p:txBody>
          <a:bodyPr/>
          <a:lstStyle/>
          <a:p>
            <a:r>
              <a:rPr lang="en-US" dirty="0"/>
              <a:t>Projects due today</a:t>
            </a:r>
          </a:p>
          <a:p>
            <a:r>
              <a:rPr lang="en-US" dirty="0"/>
              <a:t>Revision policy</a:t>
            </a:r>
          </a:p>
          <a:p>
            <a:r>
              <a:rPr lang="en-US" dirty="0"/>
              <a:t>Discussion</a:t>
            </a:r>
          </a:p>
          <a:p>
            <a:r>
              <a:rPr lang="en-US" dirty="0"/>
              <a:t>Homework</a:t>
            </a:r>
          </a:p>
          <a:p>
            <a:r>
              <a:rPr lang="en-US" dirty="0"/>
              <a:t>Final Project</a:t>
            </a:r>
          </a:p>
        </p:txBody>
      </p:sp>
    </p:spTree>
    <p:extLst>
      <p:ext uri="{BB962C8B-B14F-4D97-AF65-F5344CB8AC3E}">
        <p14:creationId xmlns:p14="http://schemas.microsoft.com/office/powerpoint/2010/main" val="8194042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305DE-0406-7E49-A280-86713D8252D8}"/>
              </a:ext>
            </a:extLst>
          </p:cNvPr>
          <p:cNvSpPr>
            <a:spLocks noGrp="1"/>
          </p:cNvSpPr>
          <p:nvPr>
            <p:ph type="title"/>
          </p:nvPr>
        </p:nvSpPr>
        <p:spPr/>
        <p:txBody>
          <a:bodyPr/>
          <a:lstStyle/>
          <a:p>
            <a:r>
              <a:rPr lang="en-US"/>
              <a:t>Group Skew</a:t>
            </a:r>
          </a:p>
        </p:txBody>
      </p:sp>
      <p:sp>
        <p:nvSpPr>
          <p:cNvPr id="3" name="Content Placeholder 2">
            <a:extLst>
              <a:ext uri="{FF2B5EF4-FFF2-40B4-BE49-F238E27FC236}">
                <a16:creationId xmlns:a16="http://schemas.microsoft.com/office/drawing/2014/main" id="{4E6E709E-15B3-F14B-A2AB-6E11AC38BA15}"/>
              </a:ext>
            </a:extLst>
          </p:cNvPr>
          <p:cNvSpPr>
            <a:spLocks noGrp="1"/>
          </p:cNvSpPr>
          <p:nvPr>
            <p:ph idx="1"/>
          </p:nvPr>
        </p:nvSpPr>
        <p:spPr/>
        <p:txBody>
          <a:bodyPr/>
          <a:lstStyle/>
          <a:p>
            <a:endParaRPr lang="en-US"/>
          </a:p>
        </p:txBody>
      </p:sp>
      <p:pic>
        <p:nvPicPr>
          <p:cNvPr id="2050" name="Picture 2">
            <a:extLst>
              <a:ext uri="{FF2B5EF4-FFF2-40B4-BE49-F238E27FC236}">
                <a16:creationId xmlns:a16="http://schemas.microsoft.com/office/drawing/2014/main" id="{22152EC5-8B69-C04A-B89B-92673ECCD3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5900" y="0"/>
            <a:ext cx="56261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96006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A99637D-99D3-E94A-9101-288332B72CC5}"/>
              </a:ext>
            </a:extLst>
          </p:cNvPr>
          <p:cNvSpPr/>
          <p:nvPr/>
        </p:nvSpPr>
        <p:spPr>
          <a:xfrm>
            <a:off x="186847" y="458956"/>
            <a:ext cx="7260921" cy="5940088"/>
          </a:xfrm>
          <a:prstGeom prst="rect">
            <a:avLst/>
          </a:prstGeom>
        </p:spPr>
        <p:txBody>
          <a:bodyPr wrap="square">
            <a:spAutoFit/>
          </a:bodyPr>
          <a:lstStyle/>
          <a:p>
            <a:r>
              <a:rPr lang="en-US" sz="2000"/>
              <a:t>Tell my people their transgression and the house of Jacob their sins.</a:t>
            </a:r>
          </a:p>
          <a:p>
            <a:r>
              <a:rPr lang="en-US" sz="2000"/>
              <a:t>They seek me day after day and delight to know my ways,</a:t>
            </a:r>
          </a:p>
          <a:p>
            <a:r>
              <a:rPr lang="en-US" sz="2000"/>
              <a:t>like a nation that does what is right and does not abandon the justice of their God. They ask me for righteous judgments; they delight in the nearness of God.” …</a:t>
            </a:r>
          </a:p>
          <a:p>
            <a:r>
              <a:rPr lang="en-US" sz="2000"/>
              <a:t>Isn’t this the fast I choose:</a:t>
            </a:r>
            <a:br>
              <a:rPr lang="en-US" sz="2000"/>
            </a:br>
            <a:r>
              <a:rPr lang="en-US" sz="2000"/>
              <a:t>To break the chains of wickedness, to untie the ropes of the yoke,</a:t>
            </a:r>
            <a:br>
              <a:rPr lang="en-US" sz="2000"/>
            </a:br>
            <a:r>
              <a:rPr lang="en-US" sz="2000"/>
              <a:t>to set the oppressed free, and to tear off every yoke?</a:t>
            </a:r>
            <a:br>
              <a:rPr lang="en-US" sz="2000"/>
            </a:br>
            <a:r>
              <a:rPr lang="en-US" sz="2000"/>
              <a:t>Is it not to share your bread with the hungry,</a:t>
            </a:r>
            <a:br>
              <a:rPr lang="en-US" sz="2000"/>
            </a:br>
            <a:r>
              <a:rPr lang="en-US" sz="2000"/>
              <a:t>to bring the poor and homeless into your house,</a:t>
            </a:r>
            <a:br>
              <a:rPr lang="en-US" sz="2000"/>
            </a:br>
            <a:r>
              <a:rPr lang="en-US" sz="2000"/>
              <a:t>to clothe the naked when you see him,</a:t>
            </a:r>
            <a:br>
              <a:rPr lang="en-US" sz="2000"/>
            </a:br>
            <a:r>
              <a:rPr lang="en-US" sz="2000"/>
              <a:t>and not to ignore your own flesh and blood?</a:t>
            </a:r>
          </a:p>
          <a:p>
            <a:r>
              <a:rPr lang="en-US" sz="2000"/>
              <a:t>…</a:t>
            </a:r>
          </a:p>
          <a:p>
            <a:r>
              <a:rPr lang="en-US" sz="2000"/>
              <a:t>If you get rid of the yoke among you, </a:t>
            </a:r>
          </a:p>
          <a:p>
            <a:r>
              <a:rPr lang="en-US" sz="2000"/>
              <a:t>the finger-pointing and malicious speaking,</a:t>
            </a:r>
          </a:p>
          <a:p>
            <a:r>
              <a:rPr lang="en-US" sz="2000"/>
              <a:t>and if you offer yourself to the hungry, and satisfy the afflicted one,</a:t>
            </a:r>
          </a:p>
          <a:p>
            <a:r>
              <a:rPr lang="en-US" sz="2000"/>
              <a:t>then your light will shine in the darkness,</a:t>
            </a:r>
          </a:p>
          <a:p>
            <a:r>
              <a:rPr lang="en-US" sz="2000"/>
              <a:t>and your night will be like noonday.</a:t>
            </a:r>
          </a:p>
          <a:p>
            <a:pPr algn="r"/>
            <a:r>
              <a:rPr lang="en-US" sz="2000"/>
              <a:t>Isaiah 58 (CSB)</a:t>
            </a:r>
          </a:p>
        </p:txBody>
      </p:sp>
      <p:sp>
        <p:nvSpPr>
          <p:cNvPr id="5" name="TextBox 4">
            <a:extLst>
              <a:ext uri="{FF2B5EF4-FFF2-40B4-BE49-F238E27FC236}">
                <a16:creationId xmlns:a16="http://schemas.microsoft.com/office/drawing/2014/main" id="{FB215DB7-0688-DB4F-AF9D-A1EB8B0C885A}"/>
              </a:ext>
            </a:extLst>
          </p:cNvPr>
          <p:cNvSpPr txBox="1"/>
          <p:nvPr/>
        </p:nvSpPr>
        <p:spPr>
          <a:xfrm>
            <a:off x="7991605" y="458956"/>
            <a:ext cx="3920647" cy="1477328"/>
          </a:xfrm>
          <a:prstGeom prst="rect">
            <a:avLst/>
          </a:prstGeom>
          <a:noFill/>
        </p:spPr>
        <p:txBody>
          <a:bodyPr wrap="square" rtlCol="0">
            <a:spAutoFit/>
          </a:bodyPr>
          <a:lstStyle/>
          <a:p>
            <a:r>
              <a:rPr lang="en-US">
                <a:solidFill>
                  <a:schemeClr val="accent2"/>
                </a:solidFill>
              </a:rPr>
              <a:t>What sorts of automated decision policies would satisfy Isaiah’s demands?</a:t>
            </a:r>
          </a:p>
          <a:p>
            <a:endParaRPr lang="en-US">
              <a:solidFill>
                <a:schemeClr val="accent2"/>
              </a:solidFill>
            </a:endParaRPr>
          </a:p>
          <a:p>
            <a:r>
              <a:rPr lang="en-US">
                <a:solidFill>
                  <a:schemeClr val="accent2"/>
                </a:solidFill>
              </a:rPr>
              <a:t>What fairness worldview is Isaiah using?</a:t>
            </a:r>
          </a:p>
          <a:p>
            <a:endParaRPr lang="en-US">
              <a:solidFill>
                <a:schemeClr val="accent2"/>
              </a:solidFill>
            </a:endParaRPr>
          </a:p>
        </p:txBody>
      </p:sp>
    </p:spTree>
    <p:extLst>
      <p:ext uri="{BB962C8B-B14F-4D97-AF65-F5344CB8AC3E}">
        <p14:creationId xmlns:p14="http://schemas.microsoft.com/office/powerpoint/2010/main" val="28337851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0E06E-5D38-7C44-A490-DF97705944D0}"/>
              </a:ext>
            </a:extLst>
          </p:cNvPr>
          <p:cNvSpPr>
            <a:spLocks noGrp="1"/>
          </p:cNvSpPr>
          <p:nvPr>
            <p:ph type="title"/>
          </p:nvPr>
        </p:nvSpPr>
        <p:spPr/>
        <p:txBody>
          <a:bodyPr/>
          <a:lstStyle/>
          <a:p>
            <a:r>
              <a:rPr lang="en-US"/>
              <a:t>Are human lives predictable?</a:t>
            </a:r>
          </a:p>
        </p:txBody>
      </p:sp>
      <p:sp>
        <p:nvSpPr>
          <p:cNvPr id="5" name="Content Placeholder 4">
            <a:extLst>
              <a:ext uri="{FF2B5EF4-FFF2-40B4-BE49-F238E27FC236}">
                <a16:creationId xmlns:a16="http://schemas.microsoft.com/office/drawing/2014/main" id="{828CAFF4-BFE4-AF4B-BC72-FC0F9651E80F}"/>
              </a:ext>
            </a:extLst>
          </p:cNvPr>
          <p:cNvSpPr>
            <a:spLocks noGrp="1"/>
          </p:cNvSpPr>
          <p:nvPr>
            <p:ph idx="1"/>
          </p:nvPr>
        </p:nvSpPr>
        <p:spPr/>
        <p:txBody>
          <a:bodyPr/>
          <a:lstStyle/>
          <a:p>
            <a:pPr marL="0" indent="0">
              <a:buNone/>
            </a:pPr>
            <a:r>
              <a:rPr lang="en-US" b="1"/>
              <a:t>Hundreds of researchers attempted to predict six life outcomes</a:t>
            </a:r>
            <a:r>
              <a:rPr lang="en-US"/>
              <a:t>, such as a child’s grade point average and whether a family would be evicted from their home. These researchers used machine-learning methods optimized for prediction, and they drew on a vast dataset that was painstakingly collected by social scientists over 15 y. </a:t>
            </a:r>
            <a:r>
              <a:rPr lang="en-US" b="1"/>
              <a:t>However, no one made very accurate predictions.</a:t>
            </a:r>
            <a:r>
              <a:rPr lang="en-US"/>
              <a:t> For policymakers considering using predictive models in settings such as criminal justice and child-protective services, these results raise a number of concerns. Additionally, researchers must reconcile the idea that they understand life trajectories with the fact that none of the predictions were very accurate.</a:t>
            </a:r>
          </a:p>
        </p:txBody>
      </p:sp>
      <p:sp>
        <p:nvSpPr>
          <p:cNvPr id="6" name="Rectangle 5">
            <a:extLst>
              <a:ext uri="{FF2B5EF4-FFF2-40B4-BE49-F238E27FC236}">
                <a16:creationId xmlns:a16="http://schemas.microsoft.com/office/drawing/2014/main" id="{653C60A6-AE5C-2F40-B1DE-862EBC87A45B}"/>
              </a:ext>
            </a:extLst>
          </p:cNvPr>
          <p:cNvSpPr/>
          <p:nvPr/>
        </p:nvSpPr>
        <p:spPr>
          <a:xfrm>
            <a:off x="-1" y="6492875"/>
            <a:ext cx="7791189" cy="307777"/>
          </a:xfrm>
          <a:prstGeom prst="rect">
            <a:avLst/>
          </a:prstGeom>
        </p:spPr>
        <p:txBody>
          <a:bodyPr wrap="square">
            <a:spAutoFit/>
          </a:bodyPr>
          <a:lstStyle/>
          <a:p>
            <a:r>
              <a:rPr lang="en-US" sz="1400" err="1"/>
              <a:t>Salganik</a:t>
            </a:r>
            <a:r>
              <a:rPr lang="en-US" sz="1400"/>
              <a:t> et al. 2020. </a:t>
            </a:r>
            <a:r>
              <a:rPr lang="en-US" sz="1400">
                <a:hlinkClick r:id="rId2"/>
              </a:rPr>
              <a:t>Measuring the predictability of life outcomes with a scientific mass collaboration</a:t>
            </a:r>
            <a:endParaRPr lang="en-US" sz="1400"/>
          </a:p>
        </p:txBody>
      </p:sp>
    </p:spTree>
    <p:extLst>
      <p:ext uri="{BB962C8B-B14F-4D97-AF65-F5344CB8AC3E}">
        <p14:creationId xmlns:p14="http://schemas.microsoft.com/office/powerpoint/2010/main" val="9345297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DF699-587F-7A43-AF2F-5093679290FD}"/>
              </a:ext>
            </a:extLst>
          </p:cNvPr>
          <p:cNvSpPr>
            <a:spLocks noGrp="1"/>
          </p:cNvSpPr>
          <p:nvPr>
            <p:ph type="title"/>
          </p:nvPr>
        </p:nvSpPr>
        <p:spPr/>
        <p:txBody>
          <a:bodyPr/>
          <a:lstStyle/>
          <a:p>
            <a:r>
              <a:rPr lang="en-US" dirty="0"/>
              <a:t>Fairness vs Free Will</a:t>
            </a:r>
          </a:p>
        </p:txBody>
      </p:sp>
      <p:sp>
        <p:nvSpPr>
          <p:cNvPr id="3" name="Content Placeholder 2">
            <a:extLst>
              <a:ext uri="{FF2B5EF4-FFF2-40B4-BE49-F238E27FC236}">
                <a16:creationId xmlns:a16="http://schemas.microsoft.com/office/drawing/2014/main" id="{C90E48EA-C9DB-6F41-B07C-1A61A8FF4C54}"/>
              </a:ext>
            </a:extLst>
          </p:cNvPr>
          <p:cNvSpPr>
            <a:spLocks noGrp="1"/>
          </p:cNvSpPr>
          <p:nvPr>
            <p:ph idx="1"/>
          </p:nvPr>
        </p:nvSpPr>
        <p:spPr/>
        <p:txBody>
          <a:bodyPr/>
          <a:lstStyle/>
          <a:p>
            <a:pPr marL="0" indent="0">
              <a:buNone/>
            </a:pPr>
            <a:r>
              <a:rPr lang="en-US" dirty="0"/>
              <a:t>How does free will intersect fairness definitions we’ve considered?</a:t>
            </a:r>
          </a:p>
        </p:txBody>
      </p:sp>
    </p:spTree>
    <p:extLst>
      <p:ext uri="{BB962C8B-B14F-4D97-AF65-F5344CB8AC3E}">
        <p14:creationId xmlns:p14="http://schemas.microsoft.com/office/powerpoint/2010/main" val="871442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79A68-429A-2149-B0DA-17F52013A29C}"/>
              </a:ext>
            </a:extLst>
          </p:cNvPr>
          <p:cNvSpPr>
            <a:spLocks noGrp="1"/>
          </p:cNvSpPr>
          <p:nvPr>
            <p:ph type="title"/>
          </p:nvPr>
        </p:nvSpPr>
        <p:spPr/>
        <p:txBody>
          <a:bodyPr/>
          <a:lstStyle/>
          <a:p>
            <a:r>
              <a:rPr lang="en-US" dirty="0"/>
              <a:t>Not just classifiers…</a:t>
            </a:r>
          </a:p>
        </p:txBody>
      </p:sp>
      <p:sp>
        <p:nvSpPr>
          <p:cNvPr id="3" name="Content Placeholder 2">
            <a:extLst>
              <a:ext uri="{FF2B5EF4-FFF2-40B4-BE49-F238E27FC236}">
                <a16:creationId xmlns:a16="http://schemas.microsoft.com/office/drawing/2014/main" id="{9E021376-B4C0-C249-9F3A-CDAB06FFC763}"/>
              </a:ext>
            </a:extLst>
          </p:cNvPr>
          <p:cNvSpPr>
            <a:spLocks noGrp="1"/>
          </p:cNvSpPr>
          <p:nvPr>
            <p:ph idx="1"/>
          </p:nvPr>
        </p:nvSpPr>
        <p:spPr/>
        <p:txBody>
          <a:bodyPr/>
          <a:lstStyle/>
          <a:p>
            <a:pPr marL="0" indent="0">
              <a:buNone/>
            </a:pPr>
            <a:r>
              <a:rPr lang="en-US" dirty="0"/>
              <a:t>A company uses a machine learning algorithm to determine which job advertisement to display for users searching for technology jobs. Based on past results, the algorithm tends to display lower paying jobs for women than for men (after controlling for other characteristics than gender).</a:t>
            </a:r>
          </a:p>
          <a:p>
            <a:endParaRPr lang="en-US" dirty="0"/>
          </a:p>
          <a:p>
            <a:pPr marL="0" indent="0">
              <a:buNone/>
            </a:pPr>
            <a:r>
              <a:rPr lang="en-US" dirty="0"/>
              <a:t>What ethical considerations might be considered when reviewing this algorithm?</a:t>
            </a:r>
          </a:p>
        </p:txBody>
      </p:sp>
    </p:spTree>
    <p:extLst>
      <p:ext uri="{BB962C8B-B14F-4D97-AF65-F5344CB8AC3E}">
        <p14:creationId xmlns:p14="http://schemas.microsoft.com/office/powerpoint/2010/main" val="4246216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D64DC-7A03-3046-B3D7-366E29E9CEB4}"/>
              </a:ext>
            </a:extLst>
          </p:cNvPr>
          <p:cNvSpPr>
            <a:spLocks noGrp="1"/>
          </p:cNvSpPr>
          <p:nvPr>
            <p:ph type="title" idx="4294967295"/>
          </p:nvPr>
        </p:nvSpPr>
        <p:spPr>
          <a:xfrm>
            <a:off x="0" y="-102965"/>
            <a:ext cx="10515600" cy="1325563"/>
          </a:xfrm>
        </p:spPr>
        <p:txBody>
          <a:bodyPr/>
          <a:lstStyle/>
          <a:p>
            <a:r>
              <a:rPr lang="en-US" dirty="0"/>
              <a:t>Examples of data-driven technologies</a:t>
            </a:r>
          </a:p>
        </p:txBody>
      </p:sp>
      <p:sp>
        <p:nvSpPr>
          <p:cNvPr id="4" name="TextBox 3">
            <a:extLst>
              <a:ext uri="{FF2B5EF4-FFF2-40B4-BE49-F238E27FC236}">
                <a16:creationId xmlns:a16="http://schemas.microsoft.com/office/drawing/2014/main" id="{EBD7ECC9-A1EF-C941-85A9-036D215847F2}"/>
              </a:ext>
            </a:extLst>
          </p:cNvPr>
          <p:cNvSpPr txBox="1"/>
          <p:nvPr/>
        </p:nvSpPr>
        <p:spPr>
          <a:xfrm>
            <a:off x="4637246" y="950455"/>
            <a:ext cx="633956" cy="369332"/>
          </a:xfrm>
          <a:prstGeom prst="rect">
            <a:avLst/>
          </a:prstGeom>
          <a:noFill/>
        </p:spPr>
        <p:txBody>
          <a:bodyPr wrap="none" rtlCol="0">
            <a:spAutoFit/>
          </a:bodyPr>
          <a:lstStyle/>
          <a:p>
            <a:r>
              <a:rPr lang="en-US" b="1" dirty="0"/>
              <a:t>Data</a:t>
            </a:r>
          </a:p>
        </p:txBody>
      </p:sp>
      <p:sp>
        <p:nvSpPr>
          <p:cNvPr id="5" name="TextBox 4">
            <a:extLst>
              <a:ext uri="{FF2B5EF4-FFF2-40B4-BE49-F238E27FC236}">
                <a16:creationId xmlns:a16="http://schemas.microsoft.com/office/drawing/2014/main" id="{34A46D06-2C54-6B43-9F89-0DA3A197ADF2}"/>
              </a:ext>
            </a:extLst>
          </p:cNvPr>
          <p:cNvSpPr txBox="1"/>
          <p:nvPr/>
        </p:nvSpPr>
        <p:spPr>
          <a:xfrm>
            <a:off x="8908621" y="950455"/>
            <a:ext cx="1161536" cy="369332"/>
          </a:xfrm>
          <a:prstGeom prst="rect">
            <a:avLst/>
          </a:prstGeom>
          <a:noFill/>
        </p:spPr>
        <p:txBody>
          <a:bodyPr wrap="none" rtlCol="0">
            <a:spAutoFit/>
          </a:bodyPr>
          <a:lstStyle/>
          <a:p>
            <a:r>
              <a:rPr lang="en-US" b="1" dirty="0"/>
              <a:t>Prediction</a:t>
            </a:r>
          </a:p>
        </p:txBody>
      </p:sp>
      <p:sp>
        <p:nvSpPr>
          <p:cNvPr id="6" name="TextBox 5">
            <a:extLst>
              <a:ext uri="{FF2B5EF4-FFF2-40B4-BE49-F238E27FC236}">
                <a16:creationId xmlns:a16="http://schemas.microsoft.com/office/drawing/2014/main" id="{B6F2C359-4DA8-A040-AC40-B9AC24544AEF}"/>
              </a:ext>
            </a:extLst>
          </p:cNvPr>
          <p:cNvSpPr txBox="1"/>
          <p:nvPr/>
        </p:nvSpPr>
        <p:spPr>
          <a:xfrm>
            <a:off x="483078" y="950455"/>
            <a:ext cx="1962653" cy="369332"/>
          </a:xfrm>
          <a:prstGeom prst="rect">
            <a:avLst/>
          </a:prstGeom>
          <a:noFill/>
        </p:spPr>
        <p:txBody>
          <a:bodyPr wrap="none" rtlCol="0">
            <a:spAutoFit/>
          </a:bodyPr>
          <a:lstStyle/>
          <a:p>
            <a:r>
              <a:rPr lang="en-US" b="1" dirty="0"/>
              <a:t>Technology or task</a:t>
            </a:r>
          </a:p>
        </p:txBody>
      </p:sp>
    </p:spTree>
    <p:extLst>
      <p:ext uri="{BB962C8B-B14F-4D97-AF65-F5344CB8AC3E}">
        <p14:creationId xmlns:p14="http://schemas.microsoft.com/office/powerpoint/2010/main" val="6690877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B9B64-D0F6-0E48-A3CE-25BB6EE051F9}"/>
              </a:ext>
            </a:extLst>
          </p:cNvPr>
          <p:cNvSpPr>
            <a:spLocks noGrp="1"/>
          </p:cNvSpPr>
          <p:nvPr>
            <p:ph type="title"/>
          </p:nvPr>
        </p:nvSpPr>
        <p:spPr/>
        <p:txBody>
          <a:bodyPr/>
          <a:lstStyle/>
          <a:p>
            <a:r>
              <a:rPr lang="en-US"/>
              <a:t>Automating High-Stakes Decisions</a:t>
            </a:r>
          </a:p>
        </p:txBody>
      </p:sp>
      <p:sp>
        <p:nvSpPr>
          <p:cNvPr id="3" name="Content Placeholder 2">
            <a:extLst>
              <a:ext uri="{FF2B5EF4-FFF2-40B4-BE49-F238E27FC236}">
                <a16:creationId xmlns:a16="http://schemas.microsoft.com/office/drawing/2014/main" id="{FB0B785E-A12C-944F-AB9E-48702DD29F63}"/>
              </a:ext>
            </a:extLst>
          </p:cNvPr>
          <p:cNvSpPr>
            <a:spLocks noGrp="1"/>
          </p:cNvSpPr>
          <p:nvPr>
            <p:ph idx="1"/>
          </p:nvPr>
        </p:nvSpPr>
        <p:spPr/>
        <p:txBody>
          <a:bodyPr/>
          <a:lstStyle/>
          <a:p>
            <a:r>
              <a:rPr lang="en-US"/>
              <a:t>What credit score should be required to get a certain loan?</a:t>
            </a:r>
          </a:p>
          <a:p>
            <a:r>
              <a:rPr lang="en-US"/>
              <a:t>Which defendants should be freed until their trial?</a:t>
            </a:r>
          </a:p>
          <a:p>
            <a:r>
              <a:rPr lang="en-US"/>
              <a:t>Which candidates should get a certain job?</a:t>
            </a:r>
          </a:p>
          <a:p>
            <a:r>
              <a:rPr lang="en-US"/>
              <a:t>Which students should get into a university?</a:t>
            </a:r>
          </a:p>
          <a:p>
            <a:endParaRPr lang="en-US"/>
          </a:p>
          <a:p>
            <a:endParaRPr lang="en-US"/>
          </a:p>
          <a:p>
            <a:pPr marL="0" indent="0" algn="ctr">
              <a:buNone/>
            </a:pPr>
            <a:r>
              <a:rPr lang="en-US" sz="3600"/>
              <a:t>Think of some examples of </a:t>
            </a:r>
            <a:r>
              <a:rPr lang="en-US" sz="3600" i="1"/>
              <a:t>unfair</a:t>
            </a:r>
            <a:r>
              <a:rPr lang="en-US" sz="3600"/>
              <a:t> decisions.</a:t>
            </a:r>
          </a:p>
          <a:p>
            <a:pPr marL="0" indent="0" algn="ctr">
              <a:buNone/>
            </a:pPr>
            <a:r>
              <a:rPr lang="en-US"/>
              <a:t>How can you tell that the decision is unfair?</a:t>
            </a:r>
          </a:p>
        </p:txBody>
      </p:sp>
    </p:spTree>
    <p:extLst>
      <p:ext uri="{BB962C8B-B14F-4D97-AF65-F5344CB8AC3E}">
        <p14:creationId xmlns:p14="http://schemas.microsoft.com/office/powerpoint/2010/main" val="145742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F4E68-12C3-8C47-AA9A-2C9F46F30EAC}"/>
              </a:ext>
            </a:extLst>
          </p:cNvPr>
          <p:cNvSpPr>
            <a:spLocks noGrp="1"/>
          </p:cNvSpPr>
          <p:nvPr>
            <p:ph type="title"/>
          </p:nvPr>
        </p:nvSpPr>
        <p:spPr/>
        <p:txBody>
          <a:bodyPr/>
          <a:lstStyle/>
          <a:p>
            <a:r>
              <a:rPr lang="en-US"/>
              <a:t>Main Point</a:t>
            </a:r>
          </a:p>
        </p:txBody>
      </p:sp>
      <p:sp>
        <p:nvSpPr>
          <p:cNvPr id="3" name="Content Placeholder 2">
            <a:extLst>
              <a:ext uri="{FF2B5EF4-FFF2-40B4-BE49-F238E27FC236}">
                <a16:creationId xmlns:a16="http://schemas.microsoft.com/office/drawing/2014/main" id="{910F1A2F-07CD-A14A-B11D-09624549CE6C}"/>
              </a:ext>
            </a:extLst>
          </p:cNvPr>
          <p:cNvSpPr>
            <a:spLocks noGrp="1"/>
          </p:cNvSpPr>
          <p:nvPr>
            <p:ph idx="1"/>
          </p:nvPr>
        </p:nvSpPr>
        <p:spPr/>
        <p:txBody>
          <a:bodyPr/>
          <a:lstStyle/>
          <a:p>
            <a:r>
              <a:rPr lang="en-US"/>
              <a:t>Every policy is “unfair” by some definition.</a:t>
            </a:r>
          </a:p>
          <a:p>
            <a:r>
              <a:rPr lang="en-US"/>
              <a:t>Different stakeholders may care about different definitions</a:t>
            </a:r>
          </a:p>
          <a:p>
            <a:r>
              <a:rPr lang="en-US"/>
              <a:t>Different worldviews underlie different definitions</a:t>
            </a:r>
          </a:p>
        </p:txBody>
      </p:sp>
    </p:spTree>
    <p:extLst>
      <p:ext uri="{BB962C8B-B14F-4D97-AF65-F5344CB8AC3E}">
        <p14:creationId xmlns:p14="http://schemas.microsoft.com/office/powerpoint/2010/main" val="684379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61069-EE00-5142-8A8E-66E8A9220147}"/>
              </a:ext>
            </a:extLst>
          </p:cNvPr>
          <p:cNvSpPr>
            <a:spLocks noGrp="1"/>
          </p:cNvSpPr>
          <p:nvPr>
            <p:ph type="title"/>
          </p:nvPr>
        </p:nvSpPr>
        <p:spPr/>
        <p:txBody>
          <a:bodyPr/>
          <a:lstStyle/>
          <a:p>
            <a:r>
              <a:rPr lang="en-US"/>
              <a:t>Recidivism Prediction</a:t>
            </a:r>
          </a:p>
        </p:txBody>
      </p:sp>
      <p:sp>
        <p:nvSpPr>
          <p:cNvPr id="3" name="Content Placeholder 2">
            <a:extLst>
              <a:ext uri="{FF2B5EF4-FFF2-40B4-BE49-F238E27FC236}">
                <a16:creationId xmlns:a16="http://schemas.microsoft.com/office/drawing/2014/main" id="{5E1D1636-457F-EB42-ADB1-8328AFF38050}"/>
              </a:ext>
            </a:extLst>
          </p:cNvPr>
          <p:cNvSpPr>
            <a:spLocks noGrp="1"/>
          </p:cNvSpPr>
          <p:nvPr>
            <p:ph idx="1"/>
          </p:nvPr>
        </p:nvSpPr>
        <p:spPr/>
        <p:txBody>
          <a:bodyPr/>
          <a:lstStyle/>
          <a:p>
            <a:r>
              <a:rPr lang="en-US"/>
              <a:t>Bail is archaic (the rich can go free)! Is there an objective alternative?</a:t>
            </a:r>
          </a:p>
          <a:p>
            <a:r>
              <a:rPr lang="en-US" b="1"/>
              <a:t>Idea</a:t>
            </a:r>
            <a:r>
              <a:rPr lang="en-US"/>
              <a:t>: release people unlikely to commit a crime before their trial</a:t>
            </a:r>
          </a:p>
          <a:p>
            <a:endParaRPr lang="en-US"/>
          </a:p>
          <a:p>
            <a:pPr marL="0" indent="0">
              <a:buNone/>
            </a:pPr>
            <a:r>
              <a:rPr lang="en-US"/>
              <a:t>Northpointe COMPAS machine learning system</a:t>
            </a:r>
          </a:p>
          <a:p>
            <a:r>
              <a:rPr lang="en-US" b="1"/>
              <a:t>Data</a:t>
            </a:r>
            <a:r>
              <a:rPr lang="en-US"/>
              <a:t>: criminal records, demographics</a:t>
            </a:r>
          </a:p>
          <a:p>
            <a:r>
              <a:rPr lang="en-US" b="1"/>
              <a:t>Prediction</a:t>
            </a:r>
            <a:r>
              <a:rPr lang="en-US"/>
              <a:t>: will the defendant be arrested again in ≤ 2 years?</a:t>
            </a:r>
            <a:endParaRPr lang="en-US" b="1"/>
          </a:p>
          <a:p>
            <a:endParaRPr lang="en-US"/>
          </a:p>
          <a:p>
            <a:pPr marL="0" indent="0" algn="ctr">
              <a:buNone/>
            </a:pPr>
            <a:r>
              <a:rPr lang="en-US" sz="3600"/>
              <a:t>What could possibly go wrong?</a:t>
            </a:r>
          </a:p>
        </p:txBody>
      </p:sp>
    </p:spTree>
    <p:extLst>
      <p:ext uri="{BB962C8B-B14F-4D97-AF65-F5344CB8AC3E}">
        <p14:creationId xmlns:p14="http://schemas.microsoft.com/office/powerpoint/2010/main" val="3323678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243F7-0BF4-FF45-A9F2-6B8B242A8A8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5664420-7136-744D-9572-E477DCE7305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22D9AF8-8721-FC47-B227-ABEEF84238AB}"/>
              </a:ext>
            </a:extLst>
          </p:cNvPr>
          <p:cNvPicPr>
            <a:picLocks noChangeAspect="1"/>
          </p:cNvPicPr>
          <p:nvPr/>
        </p:nvPicPr>
        <p:blipFill>
          <a:blip r:embed="rId2"/>
          <a:stretch>
            <a:fillRect/>
          </a:stretch>
        </p:blipFill>
        <p:spPr>
          <a:xfrm>
            <a:off x="614389" y="0"/>
            <a:ext cx="11228570" cy="3429000"/>
          </a:xfrm>
          <a:prstGeom prst="rect">
            <a:avLst/>
          </a:prstGeom>
        </p:spPr>
      </p:pic>
      <p:pic>
        <p:nvPicPr>
          <p:cNvPr id="6" name="Picture 5">
            <a:extLst>
              <a:ext uri="{FF2B5EF4-FFF2-40B4-BE49-F238E27FC236}">
                <a16:creationId xmlns:a16="http://schemas.microsoft.com/office/drawing/2014/main" id="{77128BE5-A49F-B84A-9D66-A01506FFF11D}"/>
              </a:ext>
            </a:extLst>
          </p:cNvPr>
          <p:cNvPicPr>
            <a:picLocks noChangeAspect="1"/>
          </p:cNvPicPr>
          <p:nvPr/>
        </p:nvPicPr>
        <p:blipFill>
          <a:blip r:embed="rId3"/>
          <a:stretch>
            <a:fillRect/>
          </a:stretch>
        </p:blipFill>
        <p:spPr>
          <a:xfrm>
            <a:off x="244519" y="1825625"/>
            <a:ext cx="4953000" cy="5054600"/>
          </a:xfrm>
          <a:prstGeom prst="rect">
            <a:avLst/>
          </a:prstGeom>
        </p:spPr>
      </p:pic>
      <p:pic>
        <p:nvPicPr>
          <p:cNvPr id="7" name="Picture 6">
            <a:extLst>
              <a:ext uri="{FF2B5EF4-FFF2-40B4-BE49-F238E27FC236}">
                <a16:creationId xmlns:a16="http://schemas.microsoft.com/office/drawing/2014/main" id="{FED8452C-D40B-724D-BA60-BE9F33018848}"/>
              </a:ext>
            </a:extLst>
          </p:cNvPr>
          <p:cNvPicPr>
            <a:picLocks noChangeAspect="1"/>
          </p:cNvPicPr>
          <p:nvPr/>
        </p:nvPicPr>
        <p:blipFill>
          <a:blip r:embed="rId4"/>
          <a:stretch>
            <a:fillRect/>
          </a:stretch>
        </p:blipFill>
        <p:spPr>
          <a:xfrm>
            <a:off x="7023100" y="1690688"/>
            <a:ext cx="5168900" cy="4991100"/>
          </a:xfrm>
          <a:prstGeom prst="rect">
            <a:avLst/>
          </a:prstGeom>
        </p:spPr>
      </p:pic>
    </p:spTree>
    <p:extLst>
      <p:ext uri="{BB962C8B-B14F-4D97-AF65-F5344CB8AC3E}">
        <p14:creationId xmlns:p14="http://schemas.microsoft.com/office/powerpoint/2010/main" val="2040685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1000"/>
                                  </p:stCondLst>
                                  <p:childTnLst>
                                    <p:set>
                                      <p:cBhvr>
                                        <p:cTn id="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23E3A-2351-5C48-AE8E-92EE4694642D}"/>
              </a:ext>
            </a:extLst>
          </p:cNvPr>
          <p:cNvSpPr>
            <a:spLocks noGrp="1"/>
          </p:cNvSpPr>
          <p:nvPr>
            <p:ph type="title"/>
          </p:nvPr>
        </p:nvSpPr>
        <p:spPr/>
        <p:txBody>
          <a:bodyPr/>
          <a:lstStyle/>
          <a:p>
            <a:r>
              <a:rPr lang="en-US" dirty="0"/>
              <a:t>ProPublica analysis</a:t>
            </a:r>
          </a:p>
        </p:txBody>
      </p:sp>
      <p:sp>
        <p:nvSpPr>
          <p:cNvPr id="3" name="Content Placeholder 2">
            <a:extLst>
              <a:ext uri="{FF2B5EF4-FFF2-40B4-BE49-F238E27FC236}">
                <a16:creationId xmlns:a16="http://schemas.microsoft.com/office/drawing/2014/main" id="{DE14A5F4-9F43-3645-B3EB-51A26B134ACA}"/>
              </a:ext>
            </a:extLst>
          </p:cNvPr>
          <p:cNvSpPr>
            <a:spLocks noGrp="1"/>
          </p:cNvSpPr>
          <p:nvPr>
            <p:ph idx="1"/>
          </p:nvPr>
        </p:nvSpPr>
        <p:spPr/>
        <p:txBody>
          <a:bodyPr>
            <a:normAutofit/>
          </a:bodyPr>
          <a:lstStyle/>
          <a:p>
            <a:r>
              <a:rPr lang="en-US" dirty="0"/>
              <a:t>20% of those predicted to commit violent crimes did so</a:t>
            </a:r>
          </a:p>
          <a:p>
            <a:r>
              <a:rPr lang="en-US" dirty="0"/>
              <a:t>Algorithm had higher accuracy (61%) when full range of crimes considered (e.g. misdemeanors)</a:t>
            </a:r>
          </a:p>
          <a:p>
            <a:r>
              <a:rPr lang="en-US" dirty="0"/>
              <a:t>Algorithm was more likely to falsely flag black defendants as future criminals, at almost twice the rate as white defendants</a:t>
            </a:r>
          </a:p>
          <a:p>
            <a:r>
              <a:rPr lang="en-US" dirty="0"/>
              <a:t>White defendants were mislabeled as low risk more often than black defendants</a:t>
            </a:r>
          </a:p>
          <a:p>
            <a:endParaRPr lang="en-US" dirty="0"/>
          </a:p>
        </p:txBody>
      </p:sp>
      <p:pic>
        <p:nvPicPr>
          <p:cNvPr id="5" name="Picture 4">
            <a:extLst>
              <a:ext uri="{FF2B5EF4-FFF2-40B4-BE49-F238E27FC236}">
                <a16:creationId xmlns:a16="http://schemas.microsoft.com/office/drawing/2014/main" id="{F18C1363-1CCD-3146-A62F-77E3C065F11F}"/>
              </a:ext>
            </a:extLst>
          </p:cNvPr>
          <p:cNvPicPr>
            <a:picLocks noChangeAspect="1"/>
          </p:cNvPicPr>
          <p:nvPr/>
        </p:nvPicPr>
        <p:blipFill>
          <a:blip r:embed="rId2"/>
          <a:stretch>
            <a:fillRect/>
          </a:stretch>
        </p:blipFill>
        <p:spPr>
          <a:xfrm>
            <a:off x="2679700" y="4981575"/>
            <a:ext cx="8674100" cy="1511300"/>
          </a:xfrm>
          <a:prstGeom prst="rect">
            <a:avLst/>
          </a:prstGeom>
        </p:spPr>
      </p:pic>
    </p:spTree>
    <p:extLst>
      <p:ext uri="{BB962C8B-B14F-4D97-AF65-F5344CB8AC3E}">
        <p14:creationId xmlns:p14="http://schemas.microsoft.com/office/powerpoint/2010/main" val="2364356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14CE1-904B-9245-B385-F8E68DA96EB1}"/>
              </a:ext>
            </a:extLst>
          </p:cNvPr>
          <p:cNvSpPr>
            <a:spLocks noGrp="1"/>
          </p:cNvSpPr>
          <p:nvPr>
            <p:ph type="title"/>
          </p:nvPr>
        </p:nvSpPr>
        <p:spPr/>
        <p:txBody>
          <a:bodyPr/>
          <a:lstStyle/>
          <a:p>
            <a:r>
              <a:rPr lang="en-US" dirty="0"/>
              <a:t>What might “fair” mean?</a:t>
            </a:r>
          </a:p>
        </p:txBody>
      </p:sp>
      <p:sp>
        <p:nvSpPr>
          <p:cNvPr id="3" name="Content Placeholder 2">
            <a:extLst>
              <a:ext uri="{FF2B5EF4-FFF2-40B4-BE49-F238E27FC236}">
                <a16:creationId xmlns:a16="http://schemas.microsoft.com/office/drawing/2014/main" id="{1FA93283-7764-F842-B7E1-C07E9C375181}"/>
              </a:ext>
            </a:extLst>
          </p:cNvPr>
          <p:cNvSpPr>
            <a:spLocks noGrp="1"/>
          </p:cNvSpPr>
          <p:nvPr>
            <p:ph idx="1"/>
          </p:nvPr>
        </p:nvSpPr>
        <p:spPr/>
        <p:txBody>
          <a:bodyPr/>
          <a:lstStyle/>
          <a:p>
            <a:r>
              <a:rPr lang="en-US" dirty="0"/>
              <a:t>Equal </a:t>
            </a:r>
            <a:r>
              <a:rPr lang="en-US" i="1" dirty="0"/>
              <a:t>accuracy</a:t>
            </a:r>
            <a:endParaRPr lang="en-US" dirty="0"/>
          </a:p>
          <a:p>
            <a:r>
              <a:rPr lang="en-US" dirty="0"/>
              <a:t>Equal </a:t>
            </a:r>
            <a:r>
              <a:rPr lang="en-US" i="1" dirty="0"/>
              <a:t>false positive rate</a:t>
            </a:r>
            <a:endParaRPr lang="en-US" dirty="0"/>
          </a:p>
          <a:p>
            <a:r>
              <a:rPr lang="en-US" dirty="0"/>
              <a:t>Equal </a:t>
            </a:r>
            <a:r>
              <a:rPr lang="en-US" i="1" dirty="0"/>
              <a:t>false negative rate</a:t>
            </a:r>
            <a:endParaRPr lang="en-US" dirty="0"/>
          </a:p>
          <a:p>
            <a:endParaRPr lang="en-US" dirty="0"/>
          </a:p>
        </p:txBody>
      </p:sp>
    </p:spTree>
    <p:extLst>
      <p:ext uri="{BB962C8B-B14F-4D97-AF65-F5344CB8AC3E}">
        <p14:creationId xmlns:p14="http://schemas.microsoft.com/office/powerpoint/2010/main" val="6292386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1079</Words>
  <Application>Microsoft Macintosh PowerPoint</Application>
  <PresentationFormat>Widescreen</PresentationFormat>
  <Paragraphs>122</Paragraphs>
  <Slides>24</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Ethics and Fairness</vt:lpstr>
      <vt:lpstr>Logistics</vt:lpstr>
      <vt:lpstr>Examples of data-driven technologies</vt:lpstr>
      <vt:lpstr>Automating High-Stakes Decisions</vt:lpstr>
      <vt:lpstr>Main Point</vt:lpstr>
      <vt:lpstr>Recidivism Prediction</vt:lpstr>
      <vt:lpstr>PowerPoint Presentation</vt:lpstr>
      <vt:lpstr>ProPublica analysis</vt:lpstr>
      <vt:lpstr>What might “fair” mean?</vt:lpstr>
      <vt:lpstr>PowerPoint Presentation</vt:lpstr>
      <vt:lpstr>PowerPoint Presentation</vt:lpstr>
      <vt:lpstr>Confusion Matrix</vt:lpstr>
      <vt:lpstr>Confusion Matrix</vt:lpstr>
      <vt:lpstr>Impossibility of Fairness(?)</vt:lpstr>
      <vt:lpstr>Automating High-Stakes Decisions</vt:lpstr>
      <vt:lpstr>Characteristics of these decisions</vt:lpstr>
      <vt:lpstr>PowerPoint Presentation</vt:lpstr>
      <vt:lpstr>Goals</vt:lpstr>
      <vt:lpstr>Competing worldviews</vt:lpstr>
      <vt:lpstr>Group Skew</vt:lpstr>
      <vt:lpstr>PowerPoint Presentation</vt:lpstr>
      <vt:lpstr>Are human lives predictable?</vt:lpstr>
      <vt:lpstr>Fairness vs Free Will</vt:lpstr>
      <vt:lpstr>Not just classifiers…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Fairness and Bias</dc:title>
  <dc:creator>Kenneth Arnold</dc:creator>
  <cp:lastModifiedBy>Kenneth Arnold</cp:lastModifiedBy>
  <cp:revision>8</cp:revision>
  <dcterms:created xsi:type="dcterms:W3CDTF">2021-04-27T21:36:45Z</dcterms:created>
  <dcterms:modified xsi:type="dcterms:W3CDTF">2021-11-05T16:30:24Z</dcterms:modified>
</cp:coreProperties>
</file>

<file path=docProps/thumbnail.jpeg>
</file>